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handoutMasterIdLst>
    <p:handoutMasterId r:id="rId23"/>
  </p:handoutMasterIdLst>
  <p:sldIdLst>
    <p:sldId id="256" r:id="rId5"/>
    <p:sldId id="261" r:id="rId6"/>
    <p:sldId id="262" r:id="rId7"/>
    <p:sldId id="263" r:id="rId8"/>
    <p:sldId id="260" r:id="rId9"/>
    <p:sldId id="259" r:id="rId10"/>
    <p:sldId id="266" r:id="rId11"/>
    <p:sldId id="267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64" r:id="rId22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10-2-2020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524000" y="379413"/>
            <a:ext cx="9144000" cy="1019081"/>
          </a:xfrm>
        </p:spPr>
        <p:txBody>
          <a:bodyPr anchor="t"/>
          <a:lstStyle/>
          <a:p>
            <a:r>
              <a:rPr lang="nl-NL" sz="4400" b="1" dirty="0" smtClean="0"/>
              <a:t>De Stad van de Toekomst</a:t>
            </a:r>
            <a:endParaRPr lang="nl-NL" sz="4400" b="1" dirty="0"/>
          </a:p>
        </p:txBody>
      </p:sp>
      <p:pic>
        <p:nvPicPr>
          <p:cNvPr id="5" name="Picture 4" descr="Afbeeldingsresultaat voor stad van de toekom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975" y="1761190"/>
            <a:ext cx="6216049" cy="380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dirty="0"/>
              <a:t>M</a:t>
            </a:r>
            <a:r>
              <a:rPr lang="nl-NL" b="1" dirty="0" smtClean="0"/>
              <a:t>acro-analyse</a:t>
            </a:r>
            <a:endParaRPr lang="nl-NL" b="1" dirty="0"/>
          </a:p>
        </p:txBody>
      </p:sp>
      <p:pic>
        <p:nvPicPr>
          <p:cNvPr id="5" name="Picture 2" descr="Afbeeldingsresultaat voor deste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07"/>
          <a:stretch/>
        </p:blipFill>
        <p:spPr bwMode="auto">
          <a:xfrm>
            <a:off x="614861" y="1031966"/>
            <a:ext cx="5354865" cy="170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fbeeldingsresultaat voor deste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3" t="49855" r="31537"/>
          <a:stretch/>
        </p:blipFill>
        <p:spPr bwMode="auto">
          <a:xfrm>
            <a:off x="6294665" y="1398310"/>
            <a:ext cx="2045426" cy="95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fbeeldingsresultaat voor invoerrecht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61" y="2938664"/>
            <a:ext cx="3457742" cy="197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Afbeeldingsresultaat voor quot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603" y="2668151"/>
            <a:ext cx="5009716" cy="245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1078103" y="5120460"/>
            <a:ext cx="2531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latin typeface="Agency FB" panose="020B0503020202020204" pitchFamily="34" charset="0"/>
              </a:rPr>
              <a:t>Invoerrechten</a:t>
            </a:r>
            <a:endParaRPr lang="nl-NL" sz="2400" b="1" dirty="0">
              <a:latin typeface="Agency FB" panose="020B0503020202020204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5511800" y="5204736"/>
            <a:ext cx="2531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latin typeface="Agency FB" panose="020B0503020202020204" pitchFamily="34" charset="0"/>
              </a:rPr>
              <a:t>Quotum</a:t>
            </a:r>
            <a:endParaRPr lang="nl-NL" sz="2400" b="1" dirty="0">
              <a:latin typeface="Agency FB" panose="020B0503020202020204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8818171" y="5204735"/>
            <a:ext cx="2531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latin typeface="Agency FB" panose="020B0503020202020204" pitchFamily="34" charset="0"/>
              </a:rPr>
              <a:t>Embargo</a:t>
            </a:r>
            <a:endParaRPr lang="nl-NL" sz="2400" b="1" dirty="0">
              <a:latin typeface="Agency FB" panose="020B0503020202020204" pitchFamily="34" charset="0"/>
            </a:endParaRPr>
          </a:p>
        </p:txBody>
      </p:sp>
      <p:pic>
        <p:nvPicPr>
          <p:cNvPr id="11" name="Picture 12" descr="Afbeeldingsresultaat voor embar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680" y="2734265"/>
            <a:ext cx="2460240" cy="244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81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dirty="0"/>
              <a:t>M</a:t>
            </a:r>
            <a:r>
              <a:rPr lang="nl-NL" b="1" dirty="0" smtClean="0"/>
              <a:t>acro-analyse</a:t>
            </a:r>
            <a:endParaRPr lang="nl-NL" b="1" dirty="0"/>
          </a:p>
        </p:txBody>
      </p:sp>
      <p:pic>
        <p:nvPicPr>
          <p:cNvPr id="5" name="Picture 2" descr="Afbeeldingsresultaat voor deste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07"/>
          <a:stretch/>
        </p:blipFill>
        <p:spPr bwMode="auto">
          <a:xfrm>
            <a:off x="614861" y="1031966"/>
            <a:ext cx="5354865" cy="170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fbeeldingsresultaat voor deste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3" t="49855" r="31537"/>
          <a:stretch/>
        </p:blipFill>
        <p:spPr bwMode="auto">
          <a:xfrm>
            <a:off x="6294665" y="1398310"/>
            <a:ext cx="2045426" cy="95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Afbeeldingsresultaat voor w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483" y="2734265"/>
            <a:ext cx="8553426" cy="254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74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dirty="0"/>
              <a:t>M</a:t>
            </a:r>
            <a:r>
              <a:rPr lang="nl-NL" b="1" dirty="0" smtClean="0"/>
              <a:t>acro-analyse</a:t>
            </a:r>
            <a:endParaRPr lang="nl-NL" b="1" dirty="0"/>
          </a:p>
        </p:txBody>
      </p:sp>
      <p:pic>
        <p:nvPicPr>
          <p:cNvPr id="5" name="Picture 2" descr="Afbeeldingsresultaat voor deste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07"/>
          <a:stretch/>
        </p:blipFill>
        <p:spPr bwMode="auto">
          <a:xfrm>
            <a:off x="614861" y="1031966"/>
            <a:ext cx="5354865" cy="170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fbeeldingsresultaat voor deste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3" t="49855" r="31537"/>
          <a:stretch/>
        </p:blipFill>
        <p:spPr bwMode="auto">
          <a:xfrm>
            <a:off x="6294665" y="1398310"/>
            <a:ext cx="2045426" cy="95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revisionworld.com/sites/revisionworld.com/files/imce/trade-grouping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148" y="2520165"/>
            <a:ext cx="5562600" cy="364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02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dirty="0"/>
              <a:t>M</a:t>
            </a:r>
            <a:r>
              <a:rPr lang="nl-NL" b="1" dirty="0" smtClean="0"/>
              <a:t>acro-analyse</a:t>
            </a:r>
            <a:endParaRPr lang="nl-NL" b="1" dirty="0"/>
          </a:p>
        </p:txBody>
      </p:sp>
      <p:pic>
        <p:nvPicPr>
          <p:cNvPr id="5" name="Picture 2" descr="Afbeeldingsresultaat voor deste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07"/>
          <a:stretch/>
        </p:blipFill>
        <p:spPr bwMode="auto">
          <a:xfrm>
            <a:off x="614861" y="1031966"/>
            <a:ext cx="5354865" cy="170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fbeeldingsresultaat voor deste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3" t="49855" r="31537"/>
          <a:stretch/>
        </p:blipFill>
        <p:spPr bwMode="auto">
          <a:xfrm>
            <a:off x="6294665" y="1398310"/>
            <a:ext cx="2045426" cy="95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fbeeldingsresultaat voor nafta tru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61" y="3267799"/>
            <a:ext cx="4876989" cy="274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1782977" y="2589506"/>
            <a:ext cx="2448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err="1" smtClean="0">
                <a:latin typeface="Agency FB" panose="020B0503020202020204" pitchFamily="34" charset="0"/>
              </a:rPr>
              <a:t>Trump</a:t>
            </a:r>
            <a:r>
              <a:rPr lang="nl-NL" sz="3200" b="1" dirty="0" smtClean="0">
                <a:latin typeface="Agency FB" panose="020B0503020202020204" pitchFamily="34" charset="0"/>
              </a:rPr>
              <a:t> </a:t>
            </a:r>
            <a:r>
              <a:rPr lang="nl-NL" sz="3200" b="1" dirty="0" err="1" smtClean="0">
                <a:latin typeface="Agency FB" panose="020B0503020202020204" pitchFamily="34" charset="0"/>
              </a:rPr>
              <a:t>vs</a:t>
            </a:r>
            <a:r>
              <a:rPr lang="nl-NL" sz="3200" b="1" dirty="0" smtClean="0">
                <a:latin typeface="Agency FB" panose="020B0503020202020204" pitchFamily="34" charset="0"/>
              </a:rPr>
              <a:t> NAFTA</a:t>
            </a:r>
            <a:endParaRPr lang="nl-NL" sz="3200" b="1" dirty="0">
              <a:latin typeface="Agency FB" panose="020B0503020202020204" pitchFamily="34" charset="0"/>
            </a:endParaRPr>
          </a:p>
        </p:txBody>
      </p:sp>
      <p:pic>
        <p:nvPicPr>
          <p:cNvPr id="2050" name="Picture 2" descr="Afbeeldingsresultaat voor trump chi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690" y="3267799"/>
            <a:ext cx="3765982" cy="251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7137842" y="2589505"/>
            <a:ext cx="2448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err="1" smtClean="0">
                <a:latin typeface="Agency FB" panose="020B0503020202020204" pitchFamily="34" charset="0"/>
              </a:rPr>
              <a:t>Trump</a:t>
            </a:r>
            <a:r>
              <a:rPr lang="nl-NL" sz="3200" b="1" dirty="0" smtClean="0">
                <a:latin typeface="Agency FB" panose="020B0503020202020204" pitchFamily="34" charset="0"/>
              </a:rPr>
              <a:t> </a:t>
            </a:r>
            <a:r>
              <a:rPr lang="nl-NL" sz="3200" b="1" dirty="0" err="1" smtClean="0">
                <a:latin typeface="Agency FB" panose="020B0503020202020204" pitchFamily="34" charset="0"/>
              </a:rPr>
              <a:t>vs</a:t>
            </a:r>
            <a:r>
              <a:rPr lang="nl-NL" sz="3200" b="1" dirty="0" smtClean="0">
                <a:latin typeface="Agency FB" panose="020B0503020202020204" pitchFamily="34" charset="0"/>
              </a:rPr>
              <a:t> China</a:t>
            </a:r>
            <a:endParaRPr lang="nl-NL" sz="32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37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dirty="0"/>
              <a:t>M</a:t>
            </a:r>
            <a:r>
              <a:rPr lang="nl-NL" b="1" dirty="0" smtClean="0"/>
              <a:t>acro-analyse</a:t>
            </a:r>
            <a:endParaRPr lang="nl-NL" b="1" dirty="0"/>
          </a:p>
        </p:txBody>
      </p:sp>
      <p:pic>
        <p:nvPicPr>
          <p:cNvPr id="5" name="Picture 2" descr="Afbeeldingsresultaat voor deste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07"/>
          <a:stretch/>
        </p:blipFill>
        <p:spPr bwMode="auto">
          <a:xfrm>
            <a:off x="614861" y="1031966"/>
            <a:ext cx="5354865" cy="170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fbeeldingsresultaat voor deste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3" t="49855" r="31537"/>
          <a:stretch/>
        </p:blipFill>
        <p:spPr bwMode="auto">
          <a:xfrm>
            <a:off x="6294665" y="1398310"/>
            <a:ext cx="2045426" cy="95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038" y="3651839"/>
            <a:ext cx="6076294" cy="244792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7040" y="2734265"/>
            <a:ext cx="2906760" cy="2976562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2330038" y="2903614"/>
            <a:ext cx="435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latin typeface="Agency FB" panose="020B0503020202020204" pitchFamily="34" charset="0"/>
              </a:rPr>
              <a:t>Protest tegen G-top</a:t>
            </a:r>
            <a:endParaRPr lang="nl-NL" sz="32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90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dirty="0"/>
              <a:t>M</a:t>
            </a:r>
            <a:r>
              <a:rPr lang="nl-NL" b="1" dirty="0" smtClean="0"/>
              <a:t>acro-analyse</a:t>
            </a:r>
            <a:endParaRPr lang="nl-NL" b="1" dirty="0"/>
          </a:p>
        </p:txBody>
      </p:sp>
      <p:pic>
        <p:nvPicPr>
          <p:cNvPr id="5" name="Picture 2" descr="Afbeeldingsresultaat voor deste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07"/>
          <a:stretch/>
        </p:blipFill>
        <p:spPr bwMode="auto">
          <a:xfrm>
            <a:off x="614861" y="1031966"/>
            <a:ext cx="5354865" cy="170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fbeeldingsresultaat voor deste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3" t="49855" r="31537"/>
          <a:stretch/>
        </p:blipFill>
        <p:spPr bwMode="auto">
          <a:xfrm>
            <a:off x="6294665" y="1398310"/>
            <a:ext cx="2045426" cy="95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netherlands.org/wp-content/uploads/2016/06/Brex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952" y="3181176"/>
            <a:ext cx="5559425" cy="296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10"/>
          <p:cNvSpPr txBox="1"/>
          <p:nvPr/>
        </p:nvSpPr>
        <p:spPr>
          <a:xfrm>
            <a:off x="4775111" y="2548838"/>
            <a:ext cx="2448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err="1" smtClean="0">
                <a:latin typeface="Agency FB" panose="020B0503020202020204" pitchFamily="34" charset="0"/>
              </a:rPr>
              <a:t>Brexit</a:t>
            </a:r>
            <a:endParaRPr lang="nl-NL" sz="32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40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dirty="0"/>
              <a:t>M</a:t>
            </a:r>
            <a:r>
              <a:rPr lang="nl-NL" b="1" dirty="0" smtClean="0"/>
              <a:t>acro-analyse</a:t>
            </a:r>
            <a:endParaRPr lang="nl-NL" b="1" dirty="0"/>
          </a:p>
        </p:txBody>
      </p:sp>
      <p:pic>
        <p:nvPicPr>
          <p:cNvPr id="5" name="Picture 2" descr="Afbeeldingsresultaat voor deste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07"/>
          <a:stretch/>
        </p:blipFill>
        <p:spPr bwMode="auto">
          <a:xfrm>
            <a:off x="614861" y="1031966"/>
            <a:ext cx="5354865" cy="170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fbeeldingsresultaat voor deste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3" t="49855" r="31537"/>
          <a:stretch/>
        </p:blipFill>
        <p:spPr bwMode="auto">
          <a:xfrm>
            <a:off x="6294665" y="1398310"/>
            <a:ext cx="2045426" cy="95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14424" y="2682875"/>
            <a:ext cx="10910603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80000"/>
              </a:lnSpc>
            </a:pPr>
            <a:endParaRPr lang="nl-NL" sz="600" b="1" dirty="0" smtClean="0">
              <a:solidFill>
                <a:srgbClr val="800000"/>
              </a:solidFill>
              <a:latin typeface="Agency FB" panose="020B0503020202020204" pitchFamily="34" charset="0"/>
              <a:cs typeface="Arial" charset="0"/>
            </a:endParaRPr>
          </a:p>
          <a:p>
            <a:pPr lvl="1" algn="just">
              <a:lnSpc>
                <a:spcPct val="80000"/>
              </a:lnSpc>
            </a:pPr>
            <a:r>
              <a:rPr lang="nl-NL" b="1" dirty="0" smtClean="0">
                <a:solidFill>
                  <a:srgbClr val="800000"/>
                </a:solidFill>
                <a:latin typeface="Agency FB" panose="020B0503020202020204" pitchFamily="34" charset="0"/>
                <a:cs typeface="Arial" charset="0"/>
              </a:rPr>
              <a:t>Opdracht</a:t>
            </a:r>
          </a:p>
          <a:p>
            <a:pPr lvl="1" algn="just">
              <a:lnSpc>
                <a:spcPct val="80000"/>
              </a:lnSpc>
            </a:pPr>
            <a:endParaRPr lang="nl-NL" b="1" dirty="0">
              <a:solidFill>
                <a:srgbClr val="800000"/>
              </a:solidFill>
              <a:latin typeface="Agency FB" panose="020B0503020202020204" pitchFamily="34" charset="0"/>
              <a:cs typeface="Arial" charset="0"/>
            </a:endParaRPr>
          </a:p>
          <a:p>
            <a:pPr lvl="1" algn="just">
              <a:lnSpc>
                <a:spcPct val="80000"/>
              </a:lnSpc>
            </a:pPr>
            <a:r>
              <a:rPr lang="nl-NL" b="1" dirty="0" smtClean="0">
                <a:solidFill>
                  <a:schemeClr val="tx1"/>
                </a:solidFill>
                <a:latin typeface="Agency FB" panose="020B0503020202020204" pitchFamily="34" charset="0"/>
                <a:cs typeface="Arial" charset="0"/>
              </a:rPr>
              <a:t>De globale markt lijkt onder druk te staan. </a:t>
            </a:r>
            <a:r>
              <a:rPr lang="nl-NL" b="1" dirty="0" err="1" smtClean="0">
                <a:solidFill>
                  <a:schemeClr val="tx1"/>
                </a:solidFill>
                <a:latin typeface="Agency FB" panose="020B0503020202020204" pitchFamily="34" charset="0"/>
                <a:cs typeface="Arial" charset="0"/>
              </a:rPr>
              <a:t>Trump</a:t>
            </a:r>
            <a:r>
              <a:rPr lang="nl-NL" b="1" dirty="0" smtClean="0">
                <a:solidFill>
                  <a:schemeClr val="tx1"/>
                </a:solidFill>
                <a:latin typeface="Agency FB" panose="020B0503020202020204" pitchFamily="34" charset="0"/>
                <a:cs typeface="Arial" charset="0"/>
              </a:rPr>
              <a:t> wil ‘America First’, er zijn hevige demonstraties bij de G20 top en de Engelsen </a:t>
            </a:r>
            <a:r>
              <a:rPr lang="nl-NL" b="1" dirty="0" smtClean="0">
                <a:solidFill>
                  <a:schemeClr val="tx1"/>
                </a:solidFill>
                <a:latin typeface="Agency FB" panose="020B0503020202020204" pitchFamily="34" charset="0"/>
                <a:cs typeface="Arial" charset="0"/>
              </a:rPr>
              <a:t>horen niet langer bij de </a:t>
            </a:r>
            <a:r>
              <a:rPr lang="nl-NL" b="1" dirty="0" smtClean="0">
                <a:solidFill>
                  <a:schemeClr val="tx1"/>
                </a:solidFill>
                <a:latin typeface="Agency FB" panose="020B0503020202020204" pitchFamily="34" charset="0"/>
                <a:cs typeface="Arial" charset="0"/>
              </a:rPr>
              <a:t>Europese </a:t>
            </a:r>
            <a:r>
              <a:rPr lang="nl-NL" b="1" dirty="0" smtClean="0">
                <a:solidFill>
                  <a:schemeClr val="tx1"/>
                </a:solidFill>
                <a:latin typeface="Agency FB" panose="020B0503020202020204" pitchFamily="34" charset="0"/>
                <a:cs typeface="Arial" charset="0"/>
              </a:rPr>
              <a:t>Unie. </a:t>
            </a:r>
            <a:endParaRPr lang="nl-NL" b="1" dirty="0" smtClean="0">
              <a:solidFill>
                <a:schemeClr val="tx1"/>
              </a:solidFill>
              <a:latin typeface="Agency FB" panose="020B0503020202020204" pitchFamily="34" charset="0"/>
              <a:cs typeface="Arial" charset="0"/>
            </a:endParaRPr>
          </a:p>
          <a:p>
            <a:pPr lvl="1" algn="just">
              <a:lnSpc>
                <a:spcPct val="80000"/>
              </a:lnSpc>
            </a:pPr>
            <a:endParaRPr lang="nl-NL" b="1" dirty="0">
              <a:solidFill>
                <a:schemeClr val="tx1"/>
              </a:solidFill>
              <a:latin typeface="Agency FB" panose="020B0503020202020204" pitchFamily="34" charset="0"/>
              <a:cs typeface="Arial" charset="0"/>
            </a:endParaRPr>
          </a:p>
          <a:p>
            <a:pPr lvl="1" algn="just">
              <a:lnSpc>
                <a:spcPct val="80000"/>
              </a:lnSpc>
            </a:pPr>
            <a:r>
              <a:rPr lang="nl-NL" dirty="0" smtClean="0">
                <a:solidFill>
                  <a:schemeClr val="tx1"/>
                </a:solidFill>
                <a:latin typeface="Agency FB" panose="020B0503020202020204" pitchFamily="34" charset="0"/>
                <a:cs typeface="Arial" charset="0"/>
              </a:rPr>
              <a:t>Wat is jouw mening over deze trend? Ben jij voor of tegen globalisering? Onderbouw je mening met nieuwsartikelen die je kan vinden </a:t>
            </a:r>
            <a:endParaRPr lang="nl-NL" dirty="0">
              <a:solidFill>
                <a:schemeClr val="tx1"/>
              </a:solidFill>
              <a:latin typeface="Agency FB" panose="020B0503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87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dirty="0"/>
              <a:t>M</a:t>
            </a:r>
            <a:r>
              <a:rPr lang="nl-NL" b="1" dirty="0" smtClean="0"/>
              <a:t>acro-analyse</a:t>
            </a:r>
            <a:endParaRPr lang="nl-NL" b="1" dirty="0"/>
          </a:p>
        </p:txBody>
      </p:sp>
      <p:pic>
        <p:nvPicPr>
          <p:cNvPr id="3074" name="Picture 2" descr="The G7 and G20 in the global governance landsca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394" y="1127713"/>
            <a:ext cx="7426143" cy="494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39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Afbeeldingsresultaat voor micro meso mac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29" y="1270795"/>
            <a:ext cx="65023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ekromde pijl-rechts 9"/>
          <p:cNvSpPr/>
          <p:nvPr/>
        </p:nvSpPr>
        <p:spPr>
          <a:xfrm rot="10800000" flipH="1" flipV="1">
            <a:off x="2255156" y="2184286"/>
            <a:ext cx="1411514" cy="3276713"/>
          </a:xfrm>
          <a:prstGeom prst="curvedRightArrow">
            <a:avLst>
              <a:gd name="adj1" fmla="val 14103"/>
              <a:gd name="adj2" fmla="val 37028"/>
              <a:gd name="adj3" fmla="val 3465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1" name="Gekromde pijl-rechts 10"/>
          <p:cNvSpPr/>
          <p:nvPr/>
        </p:nvSpPr>
        <p:spPr>
          <a:xfrm rot="10800000" flipH="1" flipV="1">
            <a:off x="2255156" y="1848755"/>
            <a:ext cx="1353457" cy="1999345"/>
          </a:xfrm>
          <a:prstGeom prst="curvedRightArrow">
            <a:avLst>
              <a:gd name="adj1" fmla="val 14103"/>
              <a:gd name="adj2" fmla="val 37028"/>
              <a:gd name="adj3" fmla="val 3465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101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524000" y="379413"/>
            <a:ext cx="9144000" cy="1019081"/>
          </a:xfrm>
        </p:spPr>
        <p:txBody>
          <a:bodyPr anchor="t"/>
          <a:lstStyle/>
          <a:p>
            <a:r>
              <a:rPr lang="nl-NL" sz="4400" b="1" dirty="0" smtClean="0"/>
              <a:t>De Stad van de Toekomst</a:t>
            </a:r>
            <a:endParaRPr lang="nl-NL" sz="4400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189" y="1174377"/>
            <a:ext cx="4461622" cy="472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5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524000" y="379413"/>
            <a:ext cx="9144000" cy="1019081"/>
          </a:xfrm>
        </p:spPr>
        <p:txBody>
          <a:bodyPr anchor="t"/>
          <a:lstStyle/>
          <a:p>
            <a:r>
              <a:rPr lang="nl-NL" sz="4400" b="1" dirty="0" smtClean="0"/>
              <a:t>De Stad van de Toekomst</a:t>
            </a:r>
            <a:endParaRPr lang="nl-NL" sz="4400" b="1" dirty="0"/>
          </a:p>
        </p:txBody>
      </p:sp>
      <p:pic>
        <p:nvPicPr>
          <p:cNvPr id="10" name="Picture 2" descr="https://www.bna.nl/wp-content/uploads/2018/11/9.-Haven-Stad_INc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764" y="1839260"/>
            <a:ext cx="4901236" cy="326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059" y="2040773"/>
            <a:ext cx="4511705" cy="286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5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524000" y="379413"/>
            <a:ext cx="9144000" cy="1019081"/>
          </a:xfrm>
        </p:spPr>
        <p:txBody>
          <a:bodyPr anchor="t"/>
          <a:lstStyle/>
          <a:p>
            <a:r>
              <a:rPr lang="nl-NL" sz="4400" b="1" dirty="0" smtClean="0"/>
              <a:t>De Stad van de Toekomst</a:t>
            </a:r>
            <a:endParaRPr lang="nl-NL" sz="4400" b="1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33" y="1241695"/>
            <a:ext cx="4461622" cy="472520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617" y="1070647"/>
            <a:ext cx="565785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4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17492"/>
            <a:ext cx="8145779" cy="1019175"/>
          </a:xfrm>
        </p:spPr>
        <p:txBody>
          <a:bodyPr/>
          <a:lstStyle/>
          <a:p>
            <a:r>
              <a:rPr lang="nl-NL" sz="2800" b="1" dirty="0" smtClean="0"/>
              <a:t>Micro: </a:t>
            </a:r>
            <a:r>
              <a:rPr lang="nl-NL" sz="2800" dirty="0" smtClean="0"/>
              <a:t>de ‘interne omgeving. De interne analyse bestaat uit het benoemen van de sterke en zwakke punten </a:t>
            </a:r>
            <a:endParaRPr lang="nl-NL" sz="28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98022" y="181572"/>
            <a:ext cx="2148168" cy="165509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8022" y="2048346"/>
            <a:ext cx="2148168" cy="234144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8023" y="4601474"/>
            <a:ext cx="2148168" cy="1525618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 bwMode="auto">
          <a:xfrm>
            <a:off x="838200" y="2709482"/>
            <a:ext cx="848868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sz="2800" b="1" dirty="0" err="1" smtClean="0"/>
              <a:t>Meso</a:t>
            </a:r>
            <a:r>
              <a:rPr lang="nl-NL" sz="2800" b="1" dirty="0" smtClean="0"/>
              <a:t>: </a:t>
            </a:r>
            <a:r>
              <a:rPr lang="nl-NL" sz="2800" dirty="0" smtClean="0"/>
              <a:t>de </a:t>
            </a:r>
            <a:r>
              <a:rPr lang="nl-NL" sz="2800" dirty="0" err="1" smtClean="0"/>
              <a:t>Meso</a:t>
            </a:r>
            <a:r>
              <a:rPr lang="nl-NL" sz="2800" dirty="0" smtClean="0"/>
              <a:t>-omgeving is de directe omgeving waar je mee te maken krijgt, en je kunt hierop beperkte invloed uitoefenen. De </a:t>
            </a:r>
            <a:r>
              <a:rPr lang="nl-NL" sz="2800" dirty="0" err="1" smtClean="0"/>
              <a:t>meso</a:t>
            </a:r>
            <a:r>
              <a:rPr lang="nl-NL" sz="2800" dirty="0" smtClean="0"/>
              <a:t>-omgeving kun je onderzoeken door middel van de ABCD analyse</a:t>
            </a:r>
            <a:endParaRPr lang="nl-NL" sz="2800" dirty="0"/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838200" y="4854695"/>
            <a:ext cx="8145779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sz="2800" b="1" dirty="0" smtClean="0"/>
              <a:t>Macro</a:t>
            </a:r>
            <a:r>
              <a:rPr lang="nl-NL" sz="2800" dirty="0" smtClean="0"/>
              <a:t>: de macro-omgeving is de indirecte omgeving waarmee je te maken krijgt. Je kunt er zelf geen invloed op uitoefenen, maar deze omgeving heeft wel invloed op jou. 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71780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ogin.e-campus.nl/SLiMConnector/Resource.aspx?guid=34ee712d-e5ab-4e35-91e8-2c71c3f1b7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585" y="1243853"/>
            <a:ext cx="5134429" cy="495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dirty="0" smtClean="0"/>
              <a:t>Micro-, </a:t>
            </a:r>
            <a:r>
              <a:rPr lang="nl-NL" b="1" dirty="0" err="1" smtClean="0"/>
              <a:t>meso</a:t>
            </a:r>
            <a:r>
              <a:rPr lang="nl-NL" b="1" dirty="0" smtClean="0"/>
              <a:t>- en macro-analyse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72548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dirty="0"/>
              <a:t>M</a:t>
            </a:r>
            <a:r>
              <a:rPr lang="nl-NL" b="1" dirty="0" smtClean="0"/>
              <a:t>acro-analyse</a:t>
            </a:r>
            <a:endParaRPr lang="nl-NL" b="1" dirty="0"/>
          </a:p>
        </p:txBody>
      </p:sp>
      <p:pic>
        <p:nvPicPr>
          <p:cNvPr id="1028" name="Picture 4" descr="Afbeeldingsresultaat voor globalisatio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028" y="2704012"/>
            <a:ext cx="8181955" cy="316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 bwMode="auto">
          <a:xfrm>
            <a:off x="1124983" y="1811611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ctr"/>
            <a:r>
              <a:rPr lang="nl-NL" b="1" dirty="0" smtClean="0"/>
              <a:t>Globalisatie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89069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dirty="0"/>
              <a:t>M</a:t>
            </a:r>
            <a:r>
              <a:rPr lang="nl-NL" b="1" dirty="0" smtClean="0"/>
              <a:t>acro-analyse</a:t>
            </a:r>
            <a:endParaRPr lang="nl-NL" b="1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1242604"/>
            <a:ext cx="83058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5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beeldingsresultaat voor dest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73" y="2103120"/>
            <a:ext cx="11274960" cy="170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dirty="0"/>
              <a:t>M</a:t>
            </a:r>
            <a:r>
              <a:rPr lang="nl-NL" b="1" dirty="0" smtClean="0"/>
              <a:t>acro-analyse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46751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D6C46C-C24B-4F63-ADDE-5AF660A2F5DB}">
  <ds:schemaRefs>
    <ds:schemaRef ds:uri="http://purl.org/dc/elements/1.1/"/>
    <ds:schemaRef ds:uri="34354c1b-6b8c-435b-ad50-990538c19557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92F8416-0AA5-4145-83CA-7BCA112D99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C30255-AC17-4258-98DF-661F95DDC504}"/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2502</TotalTime>
  <Words>195</Words>
  <Application>Microsoft Office PowerPoint</Application>
  <PresentationFormat>Breedbeeld</PresentationFormat>
  <Paragraphs>33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Agency FB</vt:lpstr>
      <vt:lpstr>Arial</vt:lpstr>
      <vt:lpstr>Calibri</vt:lpstr>
      <vt:lpstr>Calibri Light</vt:lpstr>
      <vt:lpstr>Thema1</vt:lpstr>
      <vt:lpstr>De Stad van de Toekomst</vt:lpstr>
      <vt:lpstr>De Stad van de Toekomst</vt:lpstr>
      <vt:lpstr>De Stad van de Toekomst</vt:lpstr>
      <vt:lpstr>De Stad van de Toekomst</vt:lpstr>
      <vt:lpstr>Micro: de ‘interne omgeving. De interne analyse bestaat uit het benoemen van de sterke en zwakke punten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48</cp:revision>
  <dcterms:created xsi:type="dcterms:W3CDTF">2017-09-05T13:31:36Z</dcterms:created>
  <dcterms:modified xsi:type="dcterms:W3CDTF">2020-02-10T13:39:44Z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